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68" r:id="rId2"/>
    <p:sldMasterId id="2147483669" r:id="rId3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Pacifico" panose="020B0604020202020204" charset="-18"/>
      <p:regular r:id="rId28"/>
    </p:embeddedFont>
    <p:embeddedFont>
      <p:font typeface="Source Sans Pro" panose="020B0503030403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956ed79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956ed79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956ed79b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956ed79b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956ed79b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956ed79b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a8f303ce0_6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8a8f303ce0_6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a8f303ce0_6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8a8f303ce0_6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a8f303ce0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8a8f303ce0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956ed79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956ed79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956ed79a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956ed79a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956ed79a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956ed79a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956ed79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956ed79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a8f303ce0_1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8a8f303ce0_1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"/>
            <a:ext cx="91440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ctrTitle"/>
          </p:nvPr>
        </p:nvSpPr>
        <p:spPr>
          <a:xfrm>
            <a:off x="436825" y="849050"/>
            <a:ext cx="4065900" cy="195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436825" y="2974150"/>
            <a:ext cx="4065900" cy="550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ctrTitle"/>
          </p:nvPr>
        </p:nvSpPr>
        <p:spPr>
          <a:xfrm>
            <a:off x="648001" y="1079110"/>
            <a:ext cx="752041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sz="3000" b="1" i="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1"/>
          </p:nvPr>
        </p:nvSpPr>
        <p:spPr>
          <a:xfrm>
            <a:off x="648001" y="2382525"/>
            <a:ext cx="7520410" cy="1691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648000" y="4869612"/>
            <a:ext cx="2133600" cy="8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5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398400" y="4870111"/>
            <a:ext cx="2133600" cy="8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>
              <a:spcBef>
                <a:spcPts val="0"/>
              </a:spcBef>
              <a:buNone/>
              <a:defRPr sz="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>
              <a:spcBef>
                <a:spcPts val="0"/>
              </a:spcBef>
              <a:buNone/>
              <a:defRPr sz="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>
              <a:spcBef>
                <a:spcPts val="0"/>
              </a:spcBef>
              <a:buNone/>
              <a:defRPr sz="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>
              <a:spcBef>
                <a:spcPts val="0"/>
              </a:spcBef>
              <a:buNone/>
              <a:defRPr sz="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>
              <a:spcBef>
                <a:spcPts val="0"/>
              </a:spcBef>
              <a:buNone/>
              <a:defRPr sz="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>
              <a:spcBef>
                <a:spcPts val="0"/>
              </a:spcBef>
              <a:buNone/>
              <a:defRPr sz="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>
              <a:spcBef>
                <a:spcPts val="0"/>
              </a:spcBef>
              <a:buNone/>
              <a:defRPr sz="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>
              <a:spcBef>
                <a:spcPts val="0"/>
              </a:spcBef>
              <a:buNone/>
              <a:defRPr sz="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ftr" idx="11"/>
          </p:nvPr>
        </p:nvSpPr>
        <p:spPr>
          <a:xfrm>
            <a:off x="3028950" y="4870111"/>
            <a:ext cx="3086100" cy="8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500" b="0" i="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648000" y="559238"/>
            <a:ext cx="76754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648000" y="1515886"/>
            <a:ext cx="7675432" cy="307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648000" y="4869612"/>
            <a:ext cx="2133600" cy="8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5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398400" y="4870111"/>
            <a:ext cx="2133600" cy="8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>
              <a:spcBef>
                <a:spcPts val="0"/>
              </a:spcBef>
              <a:buNone/>
              <a:defRPr sz="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>
              <a:spcBef>
                <a:spcPts val="0"/>
              </a:spcBef>
              <a:buNone/>
              <a:defRPr sz="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>
              <a:spcBef>
                <a:spcPts val="0"/>
              </a:spcBef>
              <a:buNone/>
              <a:defRPr sz="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>
              <a:spcBef>
                <a:spcPts val="0"/>
              </a:spcBef>
              <a:buNone/>
              <a:defRPr sz="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>
              <a:spcBef>
                <a:spcPts val="0"/>
              </a:spcBef>
              <a:buNone/>
              <a:defRPr sz="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>
              <a:spcBef>
                <a:spcPts val="0"/>
              </a:spcBef>
              <a:buNone/>
              <a:defRPr sz="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>
              <a:spcBef>
                <a:spcPts val="0"/>
              </a:spcBef>
              <a:buNone/>
              <a:defRPr sz="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>
              <a:spcBef>
                <a:spcPts val="0"/>
              </a:spcBef>
              <a:buNone/>
              <a:defRPr sz="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ftr" idx="11"/>
          </p:nvPr>
        </p:nvSpPr>
        <p:spPr>
          <a:xfrm>
            <a:off x="3028950" y="4870111"/>
            <a:ext cx="3086100" cy="8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500" b="0" i="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überschrift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sz="3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48000" y="4869612"/>
            <a:ext cx="2133600" cy="8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6398400" y="4870111"/>
            <a:ext cx="2133600" cy="8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ftr" idx="11"/>
          </p:nvPr>
        </p:nvSpPr>
        <p:spPr>
          <a:xfrm>
            <a:off x="3028950" y="4870111"/>
            <a:ext cx="3086100" cy="8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500" b="0" i="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48000" y="559238"/>
            <a:ext cx="76754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48000" y="1515533"/>
            <a:ext cx="3847800" cy="307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4648200" y="1515533"/>
            <a:ext cx="3675232" cy="307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dt" idx="10"/>
          </p:nvPr>
        </p:nvSpPr>
        <p:spPr>
          <a:xfrm>
            <a:off x="648000" y="4869612"/>
            <a:ext cx="2133600" cy="8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6398400" y="4870111"/>
            <a:ext cx="2133600" cy="8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ftr" idx="11"/>
          </p:nvPr>
        </p:nvSpPr>
        <p:spPr>
          <a:xfrm>
            <a:off x="3028950" y="4870111"/>
            <a:ext cx="3086100" cy="8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500" b="0" i="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648000" y="559238"/>
            <a:ext cx="76754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dt" idx="10"/>
          </p:nvPr>
        </p:nvSpPr>
        <p:spPr>
          <a:xfrm>
            <a:off x="648000" y="4869612"/>
            <a:ext cx="2133600" cy="8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ldNum" idx="12"/>
          </p:nvPr>
        </p:nvSpPr>
        <p:spPr>
          <a:xfrm>
            <a:off x="6398400" y="4870111"/>
            <a:ext cx="2133600" cy="8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870111"/>
            <a:ext cx="3086100" cy="8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500" b="0" i="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dt" idx="10"/>
          </p:nvPr>
        </p:nvSpPr>
        <p:spPr>
          <a:xfrm>
            <a:off x="648000" y="4869612"/>
            <a:ext cx="2133600" cy="8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6398400" y="4870111"/>
            <a:ext cx="2133600" cy="8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ftr" idx="11"/>
          </p:nvPr>
        </p:nvSpPr>
        <p:spPr>
          <a:xfrm>
            <a:off x="3028950" y="4870111"/>
            <a:ext cx="3086100" cy="8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500" b="0" i="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Beschriftung" type="objTx">
  <p:cSld name="OBJECT_WITH_CAPTIO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>
            <a:spLocks noGrp="1"/>
          </p:cNvSpPr>
          <p:nvPr>
            <p:ph type="title"/>
          </p:nvPr>
        </p:nvSpPr>
        <p:spPr>
          <a:xfrm>
            <a:off x="457201" y="524933"/>
            <a:ext cx="3008313" cy="55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ans Pro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body" idx="1"/>
          </p:nvPr>
        </p:nvSpPr>
        <p:spPr>
          <a:xfrm>
            <a:off x="3575050" y="524933"/>
            <a:ext cx="4874684" cy="4069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body" idx="2"/>
          </p:nvPr>
        </p:nvSpPr>
        <p:spPr>
          <a:xfrm>
            <a:off x="457201" y="1185333"/>
            <a:ext cx="3008313" cy="3409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dt" idx="10"/>
          </p:nvPr>
        </p:nvSpPr>
        <p:spPr>
          <a:xfrm>
            <a:off x="648000" y="4869612"/>
            <a:ext cx="2133600" cy="8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6398400" y="4870111"/>
            <a:ext cx="2133600" cy="8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ftr" idx="11"/>
          </p:nvPr>
        </p:nvSpPr>
        <p:spPr>
          <a:xfrm>
            <a:off x="3028950" y="4870111"/>
            <a:ext cx="3086100" cy="8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500" b="0" i="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48002" y="1079110"/>
            <a:ext cx="7520410" cy="1102519"/>
          </a:xfrm>
        </p:spPr>
        <p:txBody>
          <a:bodyPr>
            <a:normAutofit/>
          </a:bodyPr>
          <a:lstStyle>
            <a:lvl1pPr algn="l">
              <a:defRPr sz="3000" b="1" i="0">
                <a:latin typeface="Source Sans Pro"/>
                <a:cs typeface="Source Sans Pro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48002" y="2382525"/>
            <a:ext cx="7520410" cy="1691136"/>
          </a:xfr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4869612"/>
            <a:ext cx="2133600" cy="8396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25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98B6C37-2B41-447B-8764-EF2F69375CF8}" type="datetime1">
              <a:rPr lang="de-DE" smtClean="0"/>
              <a:t>22.06.2020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4870111"/>
            <a:ext cx="2133600" cy="8346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525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8950" y="4870111"/>
            <a:ext cx="3086100" cy="8346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525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528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4869612"/>
            <a:ext cx="2133600" cy="8396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25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0EFF8CB1-A472-480D-BCA1-90B3EE077451}" type="datetime1">
              <a:rPr lang="de-DE" smtClean="0"/>
              <a:t>22.06.2020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4870111"/>
            <a:ext cx="2133600" cy="8346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525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8950" y="4870111"/>
            <a:ext cx="3086100" cy="8346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525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3010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8698-3B69-4369-916A-E97E263B09F8}" type="datetime1">
              <a:rPr lang="de-DE" smtClean="0"/>
              <a:t>22.06.2020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‹#›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8950" y="4870111"/>
            <a:ext cx="3086100" cy="8346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525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88006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48000" y="1515533"/>
            <a:ext cx="3847800" cy="307909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515533"/>
            <a:ext cx="3675232" cy="307909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9397-C7CE-464C-BC4B-705C0F4D343C}" type="datetime1">
              <a:rPr lang="de-DE" smtClean="0"/>
              <a:t>22.06.2020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8950" y="4870111"/>
            <a:ext cx="3086100" cy="8346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525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42878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E79E0-D755-4A20-B007-D384763E26EA}" type="datetime1">
              <a:rPr lang="de-DE" smtClean="0"/>
              <a:t>22.06.2020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‹#›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8950" y="4870111"/>
            <a:ext cx="3086100" cy="8346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525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9789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1DC17-05ED-436E-B781-DC25AA7DE434}" type="datetime1">
              <a:rPr lang="de-DE" smtClean="0"/>
              <a:t>22.06.2020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‹#›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8950" y="4870111"/>
            <a:ext cx="3086100" cy="8346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525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42750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524933"/>
            <a:ext cx="3008313" cy="551392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524933"/>
            <a:ext cx="4874684" cy="406969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185333"/>
            <a:ext cx="3008313" cy="340929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636A-6039-48C2-952F-36FEC0099677}" type="datetime1">
              <a:rPr lang="de-DE" smtClean="0"/>
              <a:t>22.06.2020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8950" y="4870111"/>
            <a:ext cx="3086100" cy="8346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525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4600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2.gi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0" y="486000"/>
            <a:ext cx="8532000" cy="42525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48000" y="559238"/>
            <a:ext cx="76754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sz="30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48000" y="1515886"/>
            <a:ext cx="7675432" cy="307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48000" y="4869612"/>
            <a:ext cx="2133600" cy="8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6398400" y="4870111"/>
            <a:ext cx="2133600" cy="8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3028950" y="4870111"/>
            <a:ext cx="3086100" cy="8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2" name="Google Shape;62;p14" descr="HSHL_Logo_horizontal_RGB_Sequenz_Animation.gif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79000" y="185379"/>
            <a:ext cx="1053000" cy="15654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486000"/>
            <a:ext cx="8532000" cy="4252500"/>
          </a:xfrm>
          <a:prstGeom prst="rect">
            <a:avLst/>
          </a:prstGeom>
          <a:solidFill>
            <a:srgbClr val="E3E3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48000" y="559238"/>
            <a:ext cx="767543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48000" y="1515886"/>
            <a:ext cx="7675432" cy="3078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48000" y="4869612"/>
            <a:ext cx="2133600" cy="8396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de-DE" sz="525" b="0" i="0" smtClean="0">
                <a:latin typeface="Source Sans Pro"/>
                <a:cs typeface="Source Sans Pro"/>
              </a:defRPr>
            </a:lvl1pPr>
          </a:lstStyle>
          <a:p>
            <a:fld id="{92E91965-D069-4BD7-BD9B-AD3146D99A70}" type="datetime1">
              <a:rPr lang="de-DE" smtClean="0"/>
              <a:t>22.06.2020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98400" y="4870111"/>
            <a:ext cx="2133600" cy="8346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525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8950" y="4870111"/>
            <a:ext cx="3086100" cy="8346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525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  <p:pic>
        <p:nvPicPr>
          <p:cNvPr id="9" name="Bild 6" descr="HSHL_Logo_horizontal_RGB_Sequenz_Animation.gif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000" y="185379"/>
            <a:ext cx="1053000" cy="15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52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</p:sldLayoutIdLst>
  <p:hf hdr="0"/>
  <p:txStyles>
    <p:titleStyle>
      <a:lvl1pPr algn="l" defTabSz="342900" rtl="0" eaLnBrk="1" latinLnBrk="0" hangingPunct="1">
        <a:spcBef>
          <a:spcPct val="0"/>
        </a:spcBef>
        <a:buNone/>
        <a:defRPr sz="3000" b="1" i="0" kern="1200">
          <a:solidFill>
            <a:schemeClr val="tx1"/>
          </a:solidFill>
          <a:latin typeface="Source Sans Pro"/>
          <a:ea typeface="+mj-ea"/>
          <a:cs typeface="Source Sans Pro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ource Sans Pro"/>
          <a:ea typeface="+mn-ea"/>
          <a:cs typeface="Source Sans Pro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b="0" i="0" kern="1200">
          <a:solidFill>
            <a:schemeClr val="tx1"/>
          </a:solidFill>
          <a:latin typeface="Source Sans Pro"/>
          <a:ea typeface="+mn-ea"/>
          <a:cs typeface="Source Sans Pro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Source Sans Pro"/>
          <a:ea typeface="+mn-ea"/>
          <a:cs typeface="Source Sans Pro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b="0" i="0" kern="1200">
          <a:solidFill>
            <a:schemeClr val="tx1"/>
          </a:solidFill>
          <a:latin typeface="Source Sans Pro"/>
          <a:ea typeface="+mn-ea"/>
          <a:cs typeface="Source Sans Pro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b="0" i="0" kern="1200">
          <a:solidFill>
            <a:schemeClr val="tx1"/>
          </a:solidFill>
          <a:latin typeface="Source Sans Pro"/>
          <a:ea typeface="+mn-ea"/>
          <a:cs typeface="Source Sans Pro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jpg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jpg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ctrTitle"/>
          </p:nvPr>
        </p:nvSpPr>
        <p:spPr>
          <a:xfrm>
            <a:off x="265375" y="88225"/>
            <a:ext cx="4065900" cy="84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Rescue Robot </a:t>
            </a:r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ubTitle" idx="1"/>
          </p:nvPr>
        </p:nvSpPr>
        <p:spPr>
          <a:xfrm>
            <a:off x="83325" y="1200125"/>
            <a:ext cx="40659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i="1"/>
              <a:t>“The Invincibles”</a:t>
            </a:r>
            <a:endParaRPr sz="1900"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i="1"/>
              <a:t>Yahia Mesharaf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i="1"/>
              <a:t>Brian Visas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i="1"/>
              <a:t>Enkeledi Mema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i="1"/>
              <a:t>Hermann Anguiga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i="1"/>
              <a:t>Aluko Tunde Oluwayemi </a:t>
            </a:r>
            <a:endParaRPr i="1"/>
          </a:p>
        </p:txBody>
      </p:sp>
      <p:sp>
        <p:nvSpPr>
          <p:cNvPr id="110" name="Google Shape;110;p22"/>
          <p:cNvSpPr txBox="1"/>
          <p:nvPr/>
        </p:nvSpPr>
        <p:spPr>
          <a:xfrm>
            <a:off x="83325" y="4103375"/>
            <a:ext cx="6826500" cy="7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Hint: that’s just a rough draft of the presentation not the one we will really present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648000" y="559238"/>
            <a:ext cx="7675500" cy="8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Driving Algorithm </a:t>
            </a:r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body" idx="1"/>
          </p:nvPr>
        </p:nvSpPr>
        <p:spPr>
          <a:xfrm>
            <a:off x="648000" y="1515886"/>
            <a:ext cx="7675500" cy="3078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900" y="1515875"/>
            <a:ext cx="6959076" cy="307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>
            <a:spLocks noGrp="1"/>
          </p:cNvSpPr>
          <p:nvPr>
            <p:ph type="title"/>
          </p:nvPr>
        </p:nvSpPr>
        <p:spPr>
          <a:xfrm>
            <a:off x="648000" y="559238"/>
            <a:ext cx="7675500" cy="8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A* Shortest Path Algorithm Implementation</a:t>
            </a:r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body" idx="1"/>
          </p:nvPr>
        </p:nvSpPr>
        <p:spPr>
          <a:xfrm>
            <a:off x="648000" y="1515886"/>
            <a:ext cx="7675500" cy="3078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25" y="1345525"/>
            <a:ext cx="7675501" cy="34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>
            <a:spLocks noGrp="1"/>
          </p:cNvSpPr>
          <p:nvPr>
            <p:ph type="title"/>
          </p:nvPr>
        </p:nvSpPr>
        <p:spPr>
          <a:xfrm>
            <a:off x="648000" y="559238"/>
            <a:ext cx="7675500" cy="8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 Result</a:t>
            </a:r>
            <a:endParaRPr/>
          </a:p>
        </p:txBody>
      </p:sp>
      <p:sp>
        <p:nvSpPr>
          <p:cNvPr id="181" name="Google Shape;181;p33"/>
          <p:cNvSpPr txBox="1">
            <a:spLocks noGrp="1"/>
          </p:cNvSpPr>
          <p:nvPr>
            <p:ph type="body" idx="1"/>
          </p:nvPr>
        </p:nvSpPr>
        <p:spPr>
          <a:xfrm>
            <a:off x="648000" y="1515886"/>
            <a:ext cx="7675500" cy="3078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The test result shows how our driving actually avoid obstacles and choose the shortest path to goal destination. </a:t>
            </a:r>
            <a:endParaRPr/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250" y="2948225"/>
            <a:ext cx="767550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/>
              <a:t>Implementation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Video for hardware simulation.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128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F85DE-3BBA-40C0-94D8-8461D66F4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close up of a device&#10;&#10;Description automatically generated">
            <a:extLst>
              <a:ext uri="{FF2B5EF4-FFF2-40B4-BE49-F238E27FC236}">
                <a16:creationId xmlns:a16="http://schemas.microsoft.com/office/drawing/2014/main" id="{FE2DE415-C20B-4768-9A3C-56B7C2A86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0134" y="1505307"/>
            <a:ext cx="2708728" cy="253784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0CE08-C862-42A4-B7BD-15E88DBD4F0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342900">
              <a:buClrTx/>
            </a:pPr>
            <a:fld id="{0EFF8CB1-A472-480D-BCA1-90B3EE077451}" type="datetime1">
              <a:rPr lang="de-DE" kern="1200">
                <a:solidFill>
                  <a:prstClr val="black"/>
                </a:solidFill>
                <a:ea typeface="+mn-ea"/>
              </a:rPr>
              <a:pPr defTabSz="342900">
                <a:buClrTx/>
              </a:pPr>
              <a:t>22.06.2020</a:t>
            </a:fld>
            <a:endParaRPr lang="de-DE" kern="1200" dirty="0">
              <a:solidFill>
                <a:prstClr val="black"/>
              </a:solidFill>
              <a:ea typeface="+mn-e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261C9-41D0-43A5-9FED-D47A1D3646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342900">
              <a:buClrTx/>
            </a:pPr>
            <a:fld id="{E7BE1CCD-89A0-CC45-BF3E-2A331A7F0490}" type="slidenum">
              <a:rPr lang="de-DE" kern="1200">
                <a:solidFill>
                  <a:prstClr val="black"/>
                </a:solidFill>
                <a:ea typeface="+mn-ea"/>
              </a:rPr>
              <a:pPr defTabSz="342900">
                <a:buClrTx/>
              </a:pPr>
              <a:t>14</a:t>
            </a:fld>
            <a:endParaRPr lang="de-DE" kern="1200" dirty="0">
              <a:solidFill>
                <a:prstClr val="black"/>
              </a:solidFill>
              <a:ea typeface="+mn-ea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B7BC5-6174-4FBC-A78F-8F136F88C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342900">
              <a:buClrTx/>
            </a:pPr>
            <a:endParaRPr lang="de-DE" kern="1200">
              <a:solidFill>
                <a:prstClr val="black"/>
              </a:solidFill>
              <a:ea typeface="+mn-ea"/>
            </a:endParaRP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37E58EA-BB04-49EF-8B04-73D83B381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844" y="469214"/>
            <a:ext cx="2957513" cy="3243263"/>
          </a:xfrm>
          <a:prstGeom prst="rect">
            <a:avLst/>
          </a:prstGeom>
        </p:spPr>
      </p:pic>
      <p:pic>
        <p:nvPicPr>
          <p:cNvPr id="12" name="Picture 11" descr="A tree next to a body of water&#10;&#10;Description automatically generated">
            <a:extLst>
              <a:ext uri="{FF2B5EF4-FFF2-40B4-BE49-F238E27FC236}">
                <a16:creationId xmlns:a16="http://schemas.microsoft.com/office/drawing/2014/main" id="{719DF176-05C1-4A15-9716-F2C483842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59" y="469215"/>
            <a:ext cx="1597641" cy="1398149"/>
          </a:xfrm>
          <a:prstGeom prst="rect">
            <a:avLst/>
          </a:prstGeom>
        </p:spPr>
      </p:pic>
      <p:pic>
        <p:nvPicPr>
          <p:cNvPr id="14" name="Picture 13" descr="A close up of a device&#10;&#10;Description automatically generated">
            <a:extLst>
              <a:ext uri="{FF2B5EF4-FFF2-40B4-BE49-F238E27FC236}">
                <a16:creationId xmlns:a16="http://schemas.microsoft.com/office/drawing/2014/main" id="{F0D21318-2030-430D-9238-09284511A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0" y="2245509"/>
            <a:ext cx="1607344" cy="1607344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2B0009E3-AFB5-481B-9357-C6EB12A305D1}"/>
              </a:ext>
            </a:extLst>
          </p:cNvPr>
          <p:cNvSpPr/>
          <p:nvPr/>
        </p:nvSpPr>
        <p:spPr>
          <a:xfrm rot="8919793">
            <a:off x="154246" y="1799004"/>
            <a:ext cx="1023582" cy="8802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6D6D6B0F-7851-47A1-B543-AED2DB080C2B}"/>
              </a:ext>
            </a:extLst>
          </p:cNvPr>
          <p:cNvSpPr/>
          <p:nvPr/>
        </p:nvSpPr>
        <p:spPr>
          <a:xfrm rot="5182221">
            <a:off x="2066010" y="2553274"/>
            <a:ext cx="652942" cy="116744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3471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E77AA-42B1-46AC-8D2B-9797930DC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 descr="A close up of a camera&#10;&#10;Description automatically generated">
            <a:extLst>
              <a:ext uri="{FF2B5EF4-FFF2-40B4-BE49-F238E27FC236}">
                <a16:creationId xmlns:a16="http://schemas.microsoft.com/office/drawing/2014/main" id="{EA1EFF9B-86FF-4200-BE84-BEE47C511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023" y="3122436"/>
            <a:ext cx="1150584" cy="9757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56F10-70B9-4A0C-B9DB-DE9F874B83E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342900">
              <a:buClrTx/>
            </a:pPr>
            <a:fld id="{0EFF8CB1-A472-480D-BCA1-90B3EE077451}" type="datetime1">
              <a:rPr lang="de-DE" kern="1200">
                <a:solidFill>
                  <a:prstClr val="black"/>
                </a:solidFill>
                <a:ea typeface="+mn-ea"/>
              </a:rPr>
              <a:pPr defTabSz="342900">
                <a:buClrTx/>
              </a:pPr>
              <a:t>22.06.2020</a:t>
            </a:fld>
            <a:endParaRPr lang="de-DE" kern="1200" dirty="0">
              <a:solidFill>
                <a:prstClr val="black"/>
              </a:solidFill>
              <a:ea typeface="+mn-e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6B44F-8F82-4CA2-858D-6A2404DEB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342900">
              <a:buClrTx/>
            </a:pPr>
            <a:fld id="{E7BE1CCD-89A0-CC45-BF3E-2A331A7F0490}" type="slidenum">
              <a:rPr lang="de-DE" kern="1200">
                <a:solidFill>
                  <a:prstClr val="black"/>
                </a:solidFill>
                <a:ea typeface="+mn-ea"/>
              </a:rPr>
              <a:pPr defTabSz="342900">
                <a:buClrTx/>
              </a:pPr>
              <a:t>15</a:t>
            </a:fld>
            <a:endParaRPr lang="de-DE" kern="1200" dirty="0">
              <a:solidFill>
                <a:prstClr val="black"/>
              </a:solidFill>
              <a:ea typeface="+mn-ea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691BFF-8C8C-411E-9DE6-023C201A2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342900">
              <a:buClrTx/>
            </a:pPr>
            <a:endParaRPr lang="de-DE" kern="1200">
              <a:solidFill>
                <a:prstClr val="black"/>
              </a:solidFill>
              <a:ea typeface="+mn-ea"/>
            </a:endParaRPr>
          </a:p>
        </p:txBody>
      </p:sp>
      <p:pic>
        <p:nvPicPr>
          <p:cNvPr id="10" name="Picture 9" descr="A screenshot of text&#10;&#10;Description automatically generated">
            <a:extLst>
              <a:ext uri="{FF2B5EF4-FFF2-40B4-BE49-F238E27FC236}">
                <a16:creationId xmlns:a16="http://schemas.microsoft.com/office/drawing/2014/main" id="{6E148065-2B3D-45A2-B6A6-96E9CBBE5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477079"/>
            <a:ext cx="2588400" cy="4263887"/>
          </a:xfrm>
          <a:prstGeom prst="rect">
            <a:avLst/>
          </a:prstGeom>
        </p:spPr>
      </p:pic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8036A782-CB14-4802-A188-7032AE5F5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871" y="1550378"/>
            <a:ext cx="3086681" cy="2390799"/>
          </a:xfrm>
          <a:prstGeom prst="rect">
            <a:avLst/>
          </a:prstGeom>
        </p:spPr>
      </p:pic>
      <p:pic>
        <p:nvPicPr>
          <p:cNvPr id="14" name="Picture 13" descr="A picture containing indoor, computer, man, different&#10;&#10;Description automatically generated">
            <a:extLst>
              <a:ext uri="{FF2B5EF4-FFF2-40B4-BE49-F238E27FC236}">
                <a16:creationId xmlns:a16="http://schemas.microsoft.com/office/drawing/2014/main" id="{811C5110-1A5A-4A5B-88D2-91AC0C1CD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" y="492416"/>
            <a:ext cx="2286001" cy="1882223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852BF394-EA5F-4327-AC8D-163E680B66C0}"/>
              </a:ext>
            </a:extLst>
          </p:cNvPr>
          <p:cNvSpPr/>
          <p:nvPr/>
        </p:nvSpPr>
        <p:spPr>
          <a:xfrm rot="4279015">
            <a:off x="2088223" y="2739876"/>
            <a:ext cx="464654" cy="112639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D5F729E2-387F-438B-AF75-1C138C799D60}"/>
              </a:ext>
            </a:extLst>
          </p:cNvPr>
          <p:cNvSpPr/>
          <p:nvPr/>
        </p:nvSpPr>
        <p:spPr>
          <a:xfrm rot="10800000">
            <a:off x="855288" y="2164285"/>
            <a:ext cx="564055" cy="10577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B20AC1C-A1AE-4FC1-995B-54B8CA684792}"/>
              </a:ext>
            </a:extLst>
          </p:cNvPr>
          <p:cNvSpPr/>
          <p:nvPr/>
        </p:nvSpPr>
        <p:spPr>
          <a:xfrm>
            <a:off x="2293510" y="784042"/>
            <a:ext cx="3580517" cy="5287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2536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655B1-0C62-4E31-ABB9-F7E31852D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picture containing sitting, man, riding, board&#10;&#10;Description automatically generated">
            <a:extLst>
              <a:ext uri="{FF2B5EF4-FFF2-40B4-BE49-F238E27FC236}">
                <a16:creationId xmlns:a16="http://schemas.microsoft.com/office/drawing/2014/main" id="{C78756F9-F5B8-4310-AFF4-F013B1542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07" y="482637"/>
            <a:ext cx="1928813" cy="13358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78FFD-AE85-4DBB-A276-4D31138B763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342900">
              <a:buClrTx/>
            </a:pPr>
            <a:fld id="{0EFF8CB1-A472-480D-BCA1-90B3EE077451}" type="datetime1">
              <a:rPr lang="de-DE" kern="1200">
                <a:solidFill>
                  <a:prstClr val="black"/>
                </a:solidFill>
                <a:ea typeface="+mn-ea"/>
              </a:rPr>
              <a:pPr defTabSz="342900">
                <a:buClrTx/>
              </a:pPr>
              <a:t>22.06.2020</a:t>
            </a:fld>
            <a:endParaRPr lang="de-DE" kern="1200" dirty="0">
              <a:solidFill>
                <a:prstClr val="black"/>
              </a:solidFill>
              <a:ea typeface="+mn-e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D1129-585D-4F6B-86C3-FD0EC86BB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342900">
              <a:buClrTx/>
            </a:pPr>
            <a:fld id="{E7BE1CCD-89A0-CC45-BF3E-2A331A7F0490}" type="slidenum">
              <a:rPr lang="de-DE" kern="1200">
                <a:solidFill>
                  <a:prstClr val="black"/>
                </a:solidFill>
                <a:ea typeface="+mn-ea"/>
              </a:rPr>
              <a:pPr defTabSz="342900">
                <a:buClrTx/>
              </a:pPr>
              <a:t>16</a:t>
            </a:fld>
            <a:endParaRPr lang="de-DE" kern="1200" dirty="0">
              <a:solidFill>
                <a:prstClr val="black"/>
              </a:solidFill>
              <a:ea typeface="+mn-ea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D6C86C-D591-4355-B30D-45CF0E9548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342900">
              <a:buClrTx/>
            </a:pPr>
            <a:endParaRPr lang="de-DE" kern="1200">
              <a:solidFill>
                <a:prstClr val="black"/>
              </a:solidFill>
              <a:ea typeface="+mn-ea"/>
            </a:endParaRPr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D1C30D3A-83AC-4676-8DDE-1DCC8F10D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887" y="1850819"/>
            <a:ext cx="2673626" cy="2265040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DD5849E-2878-4BF5-8C70-7126FBA0D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514" y="482636"/>
            <a:ext cx="3188322" cy="3633222"/>
          </a:xfrm>
          <a:prstGeom prst="rect">
            <a:avLst/>
          </a:prstGeom>
        </p:spPr>
      </p:pic>
      <p:pic>
        <p:nvPicPr>
          <p:cNvPr id="14" name="Picture 13" descr="A close up of a speaker&#10;&#10;Description automatically generated">
            <a:extLst>
              <a:ext uri="{FF2B5EF4-FFF2-40B4-BE49-F238E27FC236}">
                <a16:creationId xmlns:a16="http://schemas.microsoft.com/office/drawing/2014/main" id="{F03E034E-EE0E-4DE5-B4B5-948B4543B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98" y="2718107"/>
            <a:ext cx="1363830" cy="1251916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30441A75-66D6-4CEA-A7B7-019E36FCA93F}"/>
              </a:ext>
            </a:extLst>
          </p:cNvPr>
          <p:cNvSpPr/>
          <p:nvPr/>
        </p:nvSpPr>
        <p:spPr>
          <a:xfrm rot="5220388">
            <a:off x="1991431" y="2827463"/>
            <a:ext cx="576470" cy="97509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3517F38-4F8C-4759-BCDD-C67A4FAA283E}"/>
              </a:ext>
            </a:extLst>
          </p:cNvPr>
          <p:cNvSpPr/>
          <p:nvPr/>
        </p:nvSpPr>
        <p:spPr>
          <a:xfrm rot="10410525">
            <a:off x="840153" y="1516336"/>
            <a:ext cx="487018" cy="133588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2944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E77AA-42B1-46AC-8D2B-9797930DC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 descr="A close up of a camera&#10;&#10;Description automatically generated">
            <a:extLst>
              <a:ext uri="{FF2B5EF4-FFF2-40B4-BE49-F238E27FC236}">
                <a16:creationId xmlns:a16="http://schemas.microsoft.com/office/drawing/2014/main" id="{EA1EFF9B-86FF-4200-BE84-BEE47C511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023" y="3122436"/>
            <a:ext cx="1150584" cy="9757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56F10-70B9-4A0C-B9DB-DE9F874B83E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342900">
              <a:buClrTx/>
            </a:pPr>
            <a:fld id="{0EFF8CB1-A472-480D-BCA1-90B3EE077451}" type="datetime1">
              <a:rPr lang="de-DE" kern="1200">
                <a:solidFill>
                  <a:prstClr val="black"/>
                </a:solidFill>
                <a:ea typeface="+mn-ea"/>
              </a:rPr>
              <a:pPr defTabSz="342900">
                <a:buClrTx/>
              </a:pPr>
              <a:t>22.06.2020</a:t>
            </a:fld>
            <a:endParaRPr lang="de-DE" kern="1200" dirty="0">
              <a:solidFill>
                <a:prstClr val="black"/>
              </a:solidFill>
              <a:ea typeface="+mn-e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6B44F-8F82-4CA2-858D-6A2404DEB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342900">
              <a:buClrTx/>
            </a:pPr>
            <a:fld id="{E7BE1CCD-89A0-CC45-BF3E-2A331A7F0490}" type="slidenum">
              <a:rPr lang="de-DE" kern="1200">
                <a:solidFill>
                  <a:prstClr val="black"/>
                </a:solidFill>
                <a:ea typeface="+mn-ea"/>
              </a:rPr>
              <a:pPr defTabSz="342900">
                <a:buClrTx/>
              </a:pPr>
              <a:t>17</a:t>
            </a:fld>
            <a:endParaRPr lang="de-DE" kern="1200" dirty="0">
              <a:solidFill>
                <a:prstClr val="black"/>
              </a:solidFill>
              <a:ea typeface="+mn-ea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691BFF-8C8C-411E-9DE6-023C201A2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342900">
              <a:buClrTx/>
            </a:pPr>
            <a:endParaRPr lang="de-DE" kern="1200">
              <a:solidFill>
                <a:prstClr val="black"/>
              </a:solidFill>
              <a:ea typeface="+mn-ea"/>
            </a:endParaRPr>
          </a:p>
        </p:txBody>
      </p:sp>
      <p:pic>
        <p:nvPicPr>
          <p:cNvPr id="10" name="Picture 9" descr="A screenshot of text&#10;&#10;Description automatically generated">
            <a:extLst>
              <a:ext uri="{FF2B5EF4-FFF2-40B4-BE49-F238E27FC236}">
                <a16:creationId xmlns:a16="http://schemas.microsoft.com/office/drawing/2014/main" id="{6E148065-2B3D-45A2-B6A6-96E9CBBE5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477079"/>
            <a:ext cx="2588400" cy="4263887"/>
          </a:xfrm>
          <a:prstGeom prst="rect">
            <a:avLst/>
          </a:prstGeom>
        </p:spPr>
      </p:pic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8036A782-CB14-4802-A188-7032AE5F5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871" y="1550378"/>
            <a:ext cx="3086681" cy="2390799"/>
          </a:xfrm>
          <a:prstGeom prst="rect">
            <a:avLst/>
          </a:prstGeom>
        </p:spPr>
      </p:pic>
      <p:pic>
        <p:nvPicPr>
          <p:cNvPr id="14" name="Picture 13" descr="A picture containing indoor, computer, man, different&#10;&#10;Description automatically generated">
            <a:extLst>
              <a:ext uri="{FF2B5EF4-FFF2-40B4-BE49-F238E27FC236}">
                <a16:creationId xmlns:a16="http://schemas.microsoft.com/office/drawing/2014/main" id="{811C5110-1A5A-4A5B-88D2-91AC0C1CD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" y="492416"/>
            <a:ext cx="2286001" cy="1882223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852BF394-EA5F-4327-AC8D-163E680B66C0}"/>
              </a:ext>
            </a:extLst>
          </p:cNvPr>
          <p:cNvSpPr/>
          <p:nvPr/>
        </p:nvSpPr>
        <p:spPr>
          <a:xfrm rot="4279015">
            <a:off x="2088223" y="2739876"/>
            <a:ext cx="464654" cy="112639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D5F729E2-387F-438B-AF75-1C138C799D60}"/>
              </a:ext>
            </a:extLst>
          </p:cNvPr>
          <p:cNvSpPr/>
          <p:nvPr/>
        </p:nvSpPr>
        <p:spPr>
          <a:xfrm rot="10800000">
            <a:off x="855288" y="2164285"/>
            <a:ext cx="564055" cy="10577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B20AC1C-A1AE-4FC1-995B-54B8CA684792}"/>
              </a:ext>
            </a:extLst>
          </p:cNvPr>
          <p:cNvSpPr/>
          <p:nvPr/>
        </p:nvSpPr>
        <p:spPr>
          <a:xfrm>
            <a:off x="2293510" y="784042"/>
            <a:ext cx="3580517" cy="5287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444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6C108-13FD-4C6F-A95A-7EEE5754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close up of a device&#10;&#10;Description automatically generated">
            <a:extLst>
              <a:ext uri="{FF2B5EF4-FFF2-40B4-BE49-F238E27FC236}">
                <a16:creationId xmlns:a16="http://schemas.microsoft.com/office/drawing/2014/main" id="{D1B01760-166B-40F6-B578-D1BC7469E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575" y="1605720"/>
            <a:ext cx="2666553" cy="260724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1AAE8-BC9E-4927-8708-49D6C3794E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342900">
              <a:buClrTx/>
            </a:pPr>
            <a:fld id="{0EFF8CB1-A472-480D-BCA1-90B3EE077451}" type="datetime1">
              <a:rPr lang="de-DE" kern="1200">
                <a:solidFill>
                  <a:prstClr val="black"/>
                </a:solidFill>
                <a:ea typeface="+mn-ea"/>
              </a:rPr>
              <a:pPr defTabSz="342900">
                <a:buClrTx/>
              </a:pPr>
              <a:t>22.06.2020</a:t>
            </a:fld>
            <a:endParaRPr lang="de-DE" kern="1200" dirty="0">
              <a:solidFill>
                <a:prstClr val="black"/>
              </a:solidFill>
              <a:ea typeface="+mn-e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3AA737-21C1-455F-A3B8-2299ED23E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342900">
              <a:buClrTx/>
            </a:pPr>
            <a:fld id="{E7BE1CCD-89A0-CC45-BF3E-2A331A7F0490}" type="slidenum">
              <a:rPr lang="de-DE" kern="1200">
                <a:solidFill>
                  <a:prstClr val="black"/>
                </a:solidFill>
                <a:ea typeface="+mn-ea"/>
              </a:rPr>
              <a:pPr defTabSz="342900">
                <a:buClrTx/>
              </a:pPr>
              <a:t>18</a:t>
            </a:fld>
            <a:endParaRPr lang="de-DE" kern="1200" dirty="0">
              <a:solidFill>
                <a:prstClr val="black"/>
              </a:solidFill>
              <a:ea typeface="+mn-ea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33D05-D5A1-4CDB-987C-1499ACC6D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342900">
              <a:buClrTx/>
            </a:pPr>
            <a:endParaRPr lang="de-DE" kern="1200">
              <a:solidFill>
                <a:prstClr val="black"/>
              </a:solidFill>
              <a:ea typeface="+mn-ea"/>
            </a:endParaRP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B02CCE0-D0D0-48AA-8C66-B1DCD2634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075" y="469785"/>
            <a:ext cx="3364925" cy="3932410"/>
          </a:xfrm>
          <a:prstGeom prst="rect">
            <a:avLst/>
          </a:prstGeom>
        </p:spPr>
      </p:pic>
      <p:pic>
        <p:nvPicPr>
          <p:cNvPr id="12" name="Picture 11" descr="A drawing of a face&#10;&#10;Description automatically generated">
            <a:extLst>
              <a:ext uri="{FF2B5EF4-FFF2-40B4-BE49-F238E27FC236}">
                <a16:creationId xmlns:a16="http://schemas.microsoft.com/office/drawing/2014/main" id="{0568D6EC-4182-46A5-8B77-31FBDA78D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2" y="583120"/>
            <a:ext cx="1671638" cy="1535906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D2BEA3E2-4128-45E2-876D-3E7E6FE08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3" y="2909341"/>
            <a:ext cx="1435894" cy="1793081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7F514B82-4FFA-4F9D-B071-D0573F1B12B6}"/>
              </a:ext>
            </a:extLst>
          </p:cNvPr>
          <p:cNvSpPr/>
          <p:nvPr/>
        </p:nvSpPr>
        <p:spPr>
          <a:xfrm rot="12798470">
            <a:off x="1684752" y="1876880"/>
            <a:ext cx="1081765" cy="37853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E865B398-406C-4382-93F6-75DABE66BB69}"/>
              </a:ext>
            </a:extLst>
          </p:cNvPr>
          <p:cNvSpPr/>
          <p:nvPr/>
        </p:nvSpPr>
        <p:spPr>
          <a:xfrm>
            <a:off x="245610" y="2119025"/>
            <a:ext cx="343666" cy="79031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4390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DBA3-AE3A-4976-988A-1DF04B102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DE53365-0BD8-4A2C-A2FC-0DD41D94C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5182" y="479725"/>
            <a:ext cx="2947604" cy="426881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2D707-3DED-48AD-A8AC-61385AA81C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342900">
              <a:buClrTx/>
            </a:pPr>
            <a:fld id="{0EFF8CB1-A472-480D-BCA1-90B3EE077451}" type="datetime1">
              <a:rPr lang="de-DE" kern="1200">
                <a:solidFill>
                  <a:prstClr val="black"/>
                </a:solidFill>
                <a:ea typeface="+mn-ea"/>
              </a:rPr>
              <a:pPr defTabSz="342900">
                <a:buClrTx/>
              </a:pPr>
              <a:t>22.06.2020</a:t>
            </a:fld>
            <a:endParaRPr lang="de-DE" kern="1200" dirty="0">
              <a:solidFill>
                <a:prstClr val="black"/>
              </a:solidFill>
              <a:ea typeface="+mn-e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0A773-712D-432F-A173-618A87998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342900">
              <a:buClrTx/>
            </a:pPr>
            <a:fld id="{E7BE1CCD-89A0-CC45-BF3E-2A331A7F0490}" type="slidenum">
              <a:rPr lang="de-DE" kern="1200">
                <a:solidFill>
                  <a:prstClr val="black"/>
                </a:solidFill>
                <a:ea typeface="+mn-ea"/>
              </a:rPr>
              <a:pPr defTabSz="342900">
                <a:buClrTx/>
              </a:pPr>
              <a:t>19</a:t>
            </a:fld>
            <a:endParaRPr lang="de-DE" kern="1200" dirty="0">
              <a:solidFill>
                <a:prstClr val="black"/>
              </a:solidFill>
              <a:ea typeface="+mn-ea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1C484-D561-48E2-AA50-14557E2F5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342900">
              <a:buClrTx/>
            </a:pPr>
            <a:endParaRPr lang="de-DE" kern="1200">
              <a:solidFill>
                <a:prstClr val="black"/>
              </a:solidFill>
              <a:ea typeface="+mn-ea"/>
            </a:endParaRPr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83D549E1-5FCD-4E5C-9976-DA09B4C19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425" y="1890407"/>
            <a:ext cx="3299792" cy="2542458"/>
          </a:xfrm>
          <a:prstGeom prst="rect">
            <a:avLst/>
          </a:prstGeom>
        </p:spPr>
      </p:pic>
      <p:pic>
        <p:nvPicPr>
          <p:cNvPr id="12" name="Picture 11" descr="A circuit board&#10;&#10;Description automatically generated">
            <a:extLst>
              <a:ext uri="{FF2B5EF4-FFF2-40B4-BE49-F238E27FC236}">
                <a16:creationId xmlns:a16="http://schemas.microsoft.com/office/drawing/2014/main" id="{6CF77CE7-ED44-475C-99AF-F34544F85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66" y="3070003"/>
            <a:ext cx="1643063" cy="1314020"/>
          </a:xfrm>
          <a:prstGeom prst="rect">
            <a:avLst/>
          </a:prstGeom>
        </p:spPr>
      </p:pic>
      <p:pic>
        <p:nvPicPr>
          <p:cNvPr id="14" name="Picture 13" descr="A close up of a building&#10;&#10;Description automatically generated">
            <a:extLst>
              <a:ext uri="{FF2B5EF4-FFF2-40B4-BE49-F238E27FC236}">
                <a16:creationId xmlns:a16="http://schemas.microsoft.com/office/drawing/2014/main" id="{A04B3255-10F4-4AE6-971C-E07B47C7B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0" y="791376"/>
            <a:ext cx="2219435" cy="1110701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058A3950-F712-499D-BEAE-950E31396F3D}"/>
              </a:ext>
            </a:extLst>
          </p:cNvPr>
          <p:cNvSpPr/>
          <p:nvPr/>
        </p:nvSpPr>
        <p:spPr>
          <a:xfrm>
            <a:off x="511214" y="1699592"/>
            <a:ext cx="323673" cy="137041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A235500-0BFE-4DFC-9D60-FC29A58232C0}"/>
              </a:ext>
            </a:extLst>
          </p:cNvPr>
          <p:cNvSpPr/>
          <p:nvPr/>
        </p:nvSpPr>
        <p:spPr>
          <a:xfrm rot="1133884">
            <a:off x="1810229" y="3378364"/>
            <a:ext cx="634798" cy="30079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1E16B6B-33A5-4817-8822-B3A5D1C5ED08}"/>
              </a:ext>
            </a:extLst>
          </p:cNvPr>
          <p:cNvSpPr/>
          <p:nvPr/>
        </p:nvSpPr>
        <p:spPr>
          <a:xfrm rot="2060659">
            <a:off x="5411972" y="3036466"/>
            <a:ext cx="536713" cy="2136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5859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ctrTitle"/>
          </p:nvPr>
        </p:nvSpPr>
        <p:spPr>
          <a:xfrm>
            <a:off x="648001" y="662410"/>
            <a:ext cx="7520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</a:pPr>
            <a:r>
              <a:rPr lang="en" sz="1900">
                <a:latin typeface="Pacifico"/>
                <a:ea typeface="Pacifico"/>
                <a:cs typeface="Pacifico"/>
                <a:sym typeface="Pacifico"/>
              </a:rPr>
              <a:t>Why the Invincibles?</a:t>
            </a:r>
            <a:endParaRPr sz="1900"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50" y="1512451"/>
            <a:ext cx="4883950" cy="275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 txBox="1"/>
          <p:nvPr/>
        </p:nvSpPr>
        <p:spPr>
          <a:xfrm>
            <a:off x="5441700" y="2869400"/>
            <a:ext cx="27267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Source Sans Pro"/>
                <a:ea typeface="Source Sans Pro"/>
                <a:cs typeface="Source Sans Pro"/>
                <a:sym typeface="Source Sans Pro"/>
              </a:rPr>
              <a:t>Arsenal 2004</a:t>
            </a:r>
            <a:endParaRPr b="1" u="sng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body" idx="1"/>
          </p:nvPr>
        </p:nvSpPr>
        <p:spPr>
          <a:xfrm>
            <a:off x="648000" y="715786"/>
            <a:ext cx="7675500" cy="30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1700" b="1" u="sng"/>
              <a:t>Diagrams on System Architecture:</a:t>
            </a:r>
            <a:endParaRPr sz="1700" b="1" u="sng"/>
          </a:p>
          <a:p>
            <a:pPr marL="25400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500"/>
          </a:p>
          <a:p>
            <a:pPr marL="25400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1500"/>
              <a:t> </a:t>
            </a:r>
            <a:r>
              <a:rPr lang="en" sz="1700" i="1"/>
              <a:t>Use case D.  → →  Requirement D.  → →  Block Diagram  </a:t>
            </a:r>
            <a:endParaRPr sz="1700" i="1"/>
          </a:p>
          <a:p>
            <a:pPr marL="25400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700" i="1"/>
          </a:p>
          <a:p>
            <a:pPr marL="25400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700" i="1"/>
          </a:p>
          <a:p>
            <a:pPr marL="25400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700" i="1"/>
          </a:p>
          <a:p>
            <a:pPr marL="25400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700" i="1"/>
          </a:p>
          <a:p>
            <a:pPr marL="25400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1800" b="1" u="sng"/>
              <a:t>Subsystem Realization:</a:t>
            </a:r>
            <a:endParaRPr sz="1800" b="1" u="sng"/>
          </a:p>
          <a:p>
            <a:pPr marL="25400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b="1" u="sng"/>
          </a:p>
          <a:p>
            <a:pPr marL="25400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1700" i="1"/>
              <a:t>Relation between Subsystems as well as algorithms</a:t>
            </a:r>
            <a:endParaRPr sz="1700" i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ctrTitle"/>
          </p:nvPr>
        </p:nvSpPr>
        <p:spPr>
          <a:xfrm>
            <a:off x="412126" y="552535"/>
            <a:ext cx="7520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u="sng">
                <a:latin typeface="Arial"/>
                <a:ea typeface="Arial"/>
                <a:cs typeface="Arial"/>
                <a:sym typeface="Arial"/>
              </a:rPr>
              <a:t>3D Model</a:t>
            </a:r>
            <a:endParaRPr sz="2800" u="sng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</a:pPr>
            <a:endParaRPr sz="1100"/>
          </a:p>
        </p:txBody>
      </p:sp>
      <p:sp>
        <p:nvSpPr>
          <p:cNvPr id="128" name="Google Shape;128;p25"/>
          <p:cNvSpPr txBox="1">
            <a:spLocks noGrp="1"/>
          </p:cNvSpPr>
          <p:nvPr>
            <p:ph type="subTitle" idx="1"/>
          </p:nvPr>
        </p:nvSpPr>
        <p:spPr>
          <a:xfrm>
            <a:off x="221000" y="1696725"/>
            <a:ext cx="3646800" cy="24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AutoNum type="arabicPeriod"/>
            </a:pPr>
            <a:r>
              <a:rPr lang="en" sz="1900" i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Conception</a:t>
            </a:r>
            <a:endParaRPr sz="1900" i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AutoNum type="arabicPeriod"/>
            </a:pPr>
            <a:r>
              <a:rPr lang="en" sz="1900" i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  <a:endParaRPr sz="1900" i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i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-  General structure </a:t>
            </a:r>
            <a:endParaRPr sz="1900" i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900"/>
              <a:buAutoNum type="arabicPeriod"/>
            </a:pPr>
            <a:r>
              <a:rPr lang="en" sz="1900" i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Affordances and Signifiers </a:t>
            </a:r>
            <a:endParaRPr sz="1900" i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AutoNum type="arabicPeriod"/>
            </a:pPr>
            <a:r>
              <a:rPr lang="en" sz="1900" i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General Scenario </a:t>
            </a:r>
            <a:endParaRPr sz="1900" i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i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100"/>
          </a:p>
        </p:txBody>
      </p:sp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t="651" b="651"/>
          <a:stretch/>
        </p:blipFill>
        <p:spPr>
          <a:xfrm>
            <a:off x="3764715" y="476325"/>
            <a:ext cx="2433610" cy="195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7201" y="2541600"/>
            <a:ext cx="4691449" cy="214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6390600" y="299976"/>
            <a:ext cx="1958949" cy="23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ctrTitle"/>
          </p:nvPr>
        </p:nvSpPr>
        <p:spPr>
          <a:xfrm>
            <a:off x="336275" y="705050"/>
            <a:ext cx="2328900" cy="697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Conception</a:t>
            </a:r>
            <a:endParaRPr u="sng"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1"/>
          </p:nvPr>
        </p:nvSpPr>
        <p:spPr>
          <a:xfrm>
            <a:off x="648001" y="2382525"/>
            <a:ext cx="7520400" cy="169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indent="0"/>
            <a:r>
              <a:rPr lang="en-US" i="1" dirty="0"/>
              <a:t>Why this shape?</a:t>
            </a: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Google Shape;137;p26">
            <a:extLst>
              <a:ext uri="{FF2B5EF4-FFF2-40B4-BE49-F238E27FC236}">
                <a16:creationId xmlns:a16="http://schemas.microsoft.com/office/drawing/2014/main" id="{46906D9E-BE78-4353-8918-9263373171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6675" y="1402850"/>
            <a:ext cx="4239474" cy="2941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ctrTitle"/>
          </p:nvPr>
        </p:nvSpPr>
        <p:spPr>
          <a:xfrm>
            <a:off x="320701" y="736202"/>
            <a:ext cx="1518600" cy="931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Layout</a:t>
            </a:r>
            <a:endParaRPr u="sng"/>
          </a:p>
        </p:txBody>
      </p:sp>
      <p:sp>
        <p:nvSpPr>
          <p:cNvPr id="143" name="Google Shape;143;p27"/>
          <p:cNvSpPr txBox="1">
            <a:spLocks noGrp="1"/>
          </p:cNvSpPr>
          <p:nvPr>
            <p:ph type="subTitle" idx="1"/>
          </p:nvPr>
        </p:nvSpPr>
        <p:spPr>
          <a:xfrm>
            <a:off x="648000" y="2382525"/>
            <a:ext cx="7191900" cy="171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indent="-349250">
              <a:spcBef>
                <a:spcPts val="0"/>
              </a:spcBef>
              <a:buSzPts val="1900"/>
              <a:buFont typeface="Source Sans Pro"/>
              <a:buAutoNum type="arabicPeriod"/>
            </a:pPr>
            <a:r>
              <a:rPr lang="en-US" sz="1800" i="1" dirty="0"/>
              <a:t>The Body</a:t>
            </a:r>
          </a:p>
          <a:p>
            <a:pPr lvl="0" indent="-349250">
              <a:spcBef>
                <a:spcPts val="0"/>
              </a:spcBef>
              <a:buSzPts val="1900"/>
              <a:buFont typeface="Source Sans Pro"/>
              <a:buAutoNum type="arabicPeriod"/>
            </a:pPr>
            <a:r>
              <a:rPr lang="en-US" sz="1800" i="1" dirty="0"/>
              <a:t>The  Chassis</a:t>
            </a:r>
          </a:p>
          <a:p>
            <a:pPr lvl="0" indent="-349250">
              <a:spcBef>
                <a:spcPts val="0"/>
              </a:spcBef>
              <a:buSzPts val="1900"/>
              <a:buFont typeface="Source Sans Pro"/>
              <a:buAutoNum type="arabicPeriod"/>
            </a:pPr>
            <a:r>
              <a:rPr lang="en-US" sz="1800" i="1" dirty="0"/>
              <a:t>The Sensors and Boards holders</a:t>
            </a:r>
            <a:r>
              <a:rPr lang="en-US" sz="1800" dirty="0"/>
              <a:t> </a:t>
            </a: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Google Shape;144;p27">
            <a:extLst>
              <a:ext uri="{FF2B5EF4-FFF2-40B4-BE49-F238E27FC236}">
                <a16:creationId xmlns:a16="http://schemas.microsoft.com/office/drawing/2014/main" id="{BB8A304E-0490-46AF-83B2-38C0814B4A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647" y="494025"/>
            <a:ext cx="2912502" cy="2077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5;p27">
            <a:extLst>
              <a:ext uri="{FF2B5EF4-FFF2-40B4-BE49-F238E27FC236}">
                <a16:creationId xmlns:a16="http://schemas.microsoft.com/office/drawing/2014/main" id="{8CDF5C3B-3070-4487-ADBA-74AE6C26117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900" y="2665275"/>
            <a:ext cx="2867998" cy="2077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>
            <a:spLocks noGrp="1"/>
          </p:cNvSpPr>
          <p:nvPr>
            <p:ph type="ctrTitle"/>
          </p:nvPr>
        </p:nvSpPr>
        <p:spPr>
          <a:xfrm>
            <a:off x="118076" y="627077"/>
            <a:ext cx="4604700" cy="900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Affordances and Signifiers</a:t>
            </a:r>
            <a:endParaRPr u="sng"/>
          </a:p>
        </p:txBody>
      </p:sp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648001" y="2382525"/>
            <a:ext cx="7520400" cy="169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Google Shape;152;p28">
            <a:extLst>
              <a:ext uri="{FF2B5EF4-FFF2-40B4-BE49-F238E27FC236}">
                <a16:creationId xmlns:a16="http://schemas.microsoft.com/office/drawing/2014/main" id="{92BBEA51-2613-4EB5-9DC1-3FF3BF53D6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758" y="1527378"/>
            <a:ext cx="5739465" cy="2800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ctrTitle"/>
          </p:nvPr>
        </p:nvSpPr>
        <p:spPr>
          <a:xfrm>
            <a:off x="149251" y="642678"/>
            <a:ext cx="3061500" cy="807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General Scenario</a:t>
            </a:r>
            <a:endParaRPr u="sng"/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648001" y="2382525"/>
            <a:ext cx="7520400" cy="169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indent="0"/>
            <a:r>
              <a:rPr lang="en-US" dirty="0"/>
              <a:t>The  Final  3D Model</a:t>
            </a: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Google Shape;158;p29">
            <a:extLst>
              <a:ext uri="{FF2B5EF4-FFF2-40B4-BE49-F238E27FC236}">
                <a16:creationId xmlns:a16="http://schemas.microsoft.com/office/drawing/2014/main" id="{DD33DC30-1285-40CA-95A6-27963A3ACA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949" y="1449675"/>
            <a:ext cx="4581173" cy="308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>
            <a:spLocks noGrp="1"/>
          </p:cNvSpPr>
          <p:nvPr>
            <p:ph type="title"/>
          </p:nvPr>
        </p:nvSpPr>
        <p:spPr>
          <a:xfrm>
            <a:off x="648000" y="844988"/>
            <a:ext cx="7675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</a:pPr>
            <a:r>
              <a:rPr lang="en" sz="2100" u="sng"/>
              <a:t>Simulations: </a:t>
            </a:r>
            <a:endParaRPr sz="21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</a:pPr>
            <a:endParaRPr sz="2100" u="sng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 b="0"/>
              <a:t>Videos</a:t>
            </a:r>
            <a:endParaRPr sz="2100" b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 b="0"/>
              <a:t>Softwares</a:t>
            </a:r>
            <a:endParaRPr sz="2100" b="0"/>
          </a:p>
        </p:txBody>
      </p:sp>
      <p:sp>
        <p:nvSpPr>
          <p:cNvPr id="161" name="Google Shape;161;p30"/>
          <p:cNvSpPr txBox="1">
            <a:spLocks noGrp="1"/>
          </p:cNvSpPr>
          <p:nvPr>
            <p:ph type="body" idx="1"/>
          </p:nvPr>
        </p:nvSpPr>
        <p:spPr>
          <a:xfrm>
            <a:off x="343200" y="2887486"/>
            <a:ext cx="7675500" cy="30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000" b="1" i="1"/>
              <a:t>A Look into the Future .. </a:t>
            </a:r>
            <a:endParaRPr sz="2000" b="1"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2" id="{A5936AFC-2A73-4C63-ACEB-31CA9F1AFD4A}" vid="{9CE84677-2CE2-463B-8162-2687B016B666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164</Words>
  <Application>Microsoft Office PowerPoint</Application>
  <PresentationFormat>On-screen Show (16:9)</PresentationFormat>
  <Paragraphs>60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Source Sans Pro</vt:lpstr>
      <vt:lpstr>Arial</vt:lpstr>
      <vt:lpstr>Calibri</vt:lpstr>
      <vt:lpstr>Pacifico</vt:lpstr>
      <vt:lpstr>Simple Light</vt:lpstr>
      <vt:lpstr>Office-Design</vt:lpstr>
      <vt:lpstr>1_Office-Design</vt:lpstr>
      <vt:lpstr>Rescue Robot </vt:lpstr>
      <vt:lpstr>Why the Invincibles?</vt:lpstr>
      <vt:lpstr>PowerPoint Presentation</vt:lpstr>
      <vt:lpstr>3D Model </vt:lpstr>
      <vt:lpstr>Conception</vt:lpstr>
      <vt:lpstr>Layout</vt:lpstr>
      <vt:lpstr>Affordances and Signifiers</vt:lpstr>
      <vt:lpstr>General Scenario</vt:lpstr>
      <vt:lpstr>Simulations:   Videos Softwares</vt:lpstr>
      <vt:lpstr>Driving Algorithm </vt:lpstr>
      <vt:lpstr>A* Shortest Path Algorithm Implementation</vt:lpstr>
      <vt:lpstr>Test Case Result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Rescue Robot </dc:title>
  <cp:lastModifiedBy>Enkeled Mema</cp:lastModifiedBy>
  <cp:revision>3</cp:revision>
  <dcterms:modified xsi:type="dcterms:W3CDTF">2020-06-22T08:49:12Z</dcterms:modified>
</cp:coreProperties>
</file>